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7" r:id="rId2"/>
    <p:sldId id="278" r:id="rId3"/>
    <p:sldId id="279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3" r:id="rId13"/>
    <p:sldId id="276" r:id="rId14"/>
    <p:sldId id="266" r:id="rId15"/>
    <p:sldId id="267" r:id="rId16"/>
    <p:sldId id="281" r:id="rId17"/>
    <p:sldId id="282" r:id="rId18"/>
    <p:sldId id="283" r:id="rId19"/>
    <p:sldId id="284" r:id="rId20"/>
    <p:sldId id="269" r:id="rId21"/>
    <p:sldId id="280" r:id="rId22"/>
    <p:sldId id="270" r:id="rId23"/>
    <p:sldId id="271" r:id="rId24"/>
    <p:sldId id="272" r:id="rId25"/>
    <p:sldId id="275" r:id="rId2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 varScale="1">
        <p:scale>
          <a:sx n="62" d="100"/>
          <a:sy n="62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9988" y="687388"/>
            <a:ext cx="4581525" cy="3436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2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20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999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060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26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7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8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 dirty="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17183"/>
              </p:ext>
            </p:extLst>
          </p:nvPr>
        </p:nvGraphicFramePr>
        <p:xfrm>
          <a:off x="457200" y="404662"/>
          <a:ext cx="8147248" cy="579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845"/>
                <a:gridCol w="2059195"/>
                <a:gridCol w="1790604"/>
                <a:gridCol w="1790604"/>
              </a:tblGrid>
              <a:tr h="96376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10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Ручка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Документ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Специальные технические средства для лиц с ОВЗ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5229200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 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11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392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Русский язык, математика, литература – 235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Физика, история, обществознание, </a:t>
            </a:r>
            <a:r>
              <a:rPr lang="ru-RU" b="1" dirty="0">
                <a:latin typeface="Arial" panose="020B0604020202020204" pitchFamily="34" charset="0"/>
              </a:rPr>
              <a:t>биология</a:t>
            </a:r>
            <a:r>
              <a:rPr lang="ru-RU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180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Информатика и ИКТ – 150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Химия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140 минут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География,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120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– 120+15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28222"/>
              </p:ext>
            </p:extLst>
          </p:nvPr>
        </p:nvGraphicFramePr>
        <p:xfrm>
          <a:off x="107504" y="836712"/>
          <a:ext cx="8856984" cy="473764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624736"/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система химических элементов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Д.И.Менделеева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Таблица растворимости солей,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оснований в воде; Электрохимический ряд напряжений металлов;  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программное обеспечение 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Полные тексты художественных произведений; Сборники лирики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таблицы квадратов, формулы (выдает ППЭ),  линейка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24595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Географический атлас для 7, 8, и 9 класса (любого издательства); 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для лабораторной работы (готовит ППЭ),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воспроизведения аудиозаписи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орфографический словарь (ППЭ)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биология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карандаш, 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14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4D4D4D"/>
                </a:solidFill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- выносить из аудиторий и ППЭ 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экзаменационные материалы 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на бумажном или электронном носителях, фотографировать их </a:t>
            </a:r>
            <a:endParaRPr lang="ru-RU" sz="3200" b="1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2C5E-E04E-4625-85FD-4C26ECD763CE}" type="slidenum">
              <a:rPr lang="ru-RU"/>
              <a:pPr/>
              <a:t>15</a:t>
            </a:fld>
            <a:endParaRPr lang="ru-RU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332656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ru-RU" dirty="0">
                <a:solidFill>
                  <a:srgbClr val="006600"/>
                </a:solidFill>
                <a:latin typeface="Arial" panose="020B0604020202020204" pitchFamily="34" charset="0"/>
              </a:rPr>
              <a:t>ОГЭ				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7704" y="1628800"/>
            <a:ext cx="5616624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4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Работа выполняется на специальных бланках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648200" y="1600200"/>
            <a:ext cx="4038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ru-RU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794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764705"/>
            <a:ext cx="73279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7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Ответы на задания части 1</a:t>
            </a:r>
          </a:p>
          <a:p>
            <a:r>
              <a:rPr lang="ru-RU" sz="2400" dirty="0"/>
              <a:t>В заданиях с выбором ответа (В) записывается номер выбранного ответа</a:t>
            </a:r>
          </a:p>
          <a:p>
            <a:r>
              <a:rPr lang="ru-RU" sz="2400" dirty="0"/>
              <a:t>В заданиях с кратким ответом (К) записывается ответ</a:t>
            </a:r>
          </a:p>
          <a:p>
            <a:endParaRPr lang="ru-RU" sz="2400" dirty="0"/>
          </a:p>
          <a:p>
            <a:r>
              <a:rPr lang="ru-RU" sz="2400" dirty="0"/>
              <a:t>№ задания	Ответ		№ задания	Ответ</a:t>
            </a:r>
          </a:p>
          <a:p>
            <a:r>
              <a:rPr lang="ru-RU" sz="2400" dirty="0"/>
              <a:t>К1			</a:t>
            </a:r>
            <a:r>
              <a:rPr lang="ru-RU" sz="2400" dirty="0" smtClean="0"/>
              <a:t>                  К11</a:t>
            </a:r>
            <a:r>
              <a:rPr lang="ru-RU" sz="2400" dirty="0"/>
              <a:t>	</a:t>
            </a:r>
          </a:p>
          <a:p>
            <a:r>
              <a:rPr lang="ru-RU" sz="2400" dirty="0"/>
              <a:t>В2			</a:t>
            </a:r>
            <a:r>
              <a:rPr lang="ru-RU" sz="2400" dirty="0" smtClean="0"/>
              <a:t>                  К12</a:t>
            </a:r>
            <a:r>
              <a:rPr lang="ru-RU" sz="2400" dirty="0"/>
              <a:t>	</a:t>
            </a:r>
          </a:p>
          <a:p>
            <a:r>
              <a:rPr lang="ru-RU" sz="2400" dirty="0"/>
              <a:t>В3			</a:t>
            </a:r>
            <a:r>
              <a:rPr lang="ru-RU" sz="2400" dirty="0" smtClean="0"/>
              <a:t>                  В13</a:t>
            </a:r>
            <a:r>
              <a:rPr lang="ru-RU" sz="2400" dirty="0"/>
              <a:t>	</a:t>
            </a:r>
          </a:p>
          <a:p>
            <a:r>
              <a:rPr lang="ru-RU" sz="2400" dirty="0"/>
              <a:t>К4			</a:t>
            </a:r>
            <a:r>
              <a:rPr lang="ru-RU" sz="2400" dirty="0" smtClean="0"/>
              <a:t>                  В14</a:t>
            </a:r>
            <a:r>
              <a:rPr lang="ru-RU" sz="2400" dirty="0"/>
              <a:t>	</a:t>
            </a:r>
          </a:p>
          <a:p>
            <a:r>
              <a:rPr lang="ru-RU" sz="2400" dirty="0"/>
              <a:t>К5			</a:t>
            </a:r>
            <a:r>
              <a:rPr lang="ru-RU" sz="2400" dirty="0" smtClean="0"/>
              <a:t>                  К15</a:t>
            </a:r>
            <a:r>
              <a:rPr lang="ru-RU" sz="2400" dirty="0"/>
              <a:t>	</a:t>
            </a:r>
          </a:p>
          <a:p>
            <a:r>
              <a:rPr lang="ru-RU" sz="2400" dirty="0"/>
              <a:t>К6			</a:t>
            </a:r>
            <a:r>
              <a:rPr lang="ru-RU" sz="2400" dirty="0" smtClean="0"/>
              <a:t>                  К16</a:t>
            </a:r>
            <a:r>
              <a:rPr lang="ru-RU" sz="2400" dirty="0"/>
              <a:t>	</a:t>
            </a:r>
          </a:p>
          <a:p>
            <a:r>
              <a:rPr lang="ru-RU" sz="2400" dirty="0"/>
              <a:t>К7			</a:t>
            </a:r>
            <a:r>
              <a:rPr lang="ru-RU" sz="2400" dirty="0" smtClean="0"/>
              <a:t>                  К17</a:t>
            </a:r>
            <a:r>
              <a:rPr lang="ru-RU" sz="2400" dirty="0"/>
              <a:t>	</a:t>
            </a:r>
          </a:p>
          <a:p>
            <a:r>
              <a:rPr lang="ru-RU" sz="2400" dirty="0"/>
              <a:t>В8			</a:t>
            </a:r>
            <a:r>
              <a:rPr lang="ru-RU" sz="2400" dirty="0" smtClean="0"/>
              <a:t>                  В18</a:t>
            </a:r>
            <a:r>
              <a:rPr lang="ru-RU" sz="2400" dirty="0"/>
              <a:t>	</a:t>
            </a:r>
          </a:p>
          <a:p>
            <a:r>
              <a:rPr lang="ru-RU" sz="2400" dirty="0"/>
              <a:t>К9			</a:t>
            </a:r>
            <a:r>
              <a:rPr lang="ru-RU" sz="2400" dirty="0" smtClean="0"/>
              <a:t>                  К19</a:t>
            </a:r>
            <a:r>
              <a:rPr lang="ru-RU" sz="2400" dirty="0"/>
              <a:t>	</a:t>
            </a:r>
          </a:p>
          <a:p>
            <a:r>
              <a:rPr lang="ru-RU" sz="2400" dirty="0"/>
              <a:t>К10			</a:t>
            </a:r>
            <a:r>
              <a:rPr lang="ru-RU" sz="2400" dirty="0" smtClean="0"/>
              <a:t>                  К20</a:t>
            </a: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0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45282"/>
              </p:ext>
            </p:extLst>
          </p:nvPr>
        </p:nvGraphicFramePr>
        <p:xfrm>
          <a:off x="457200" y="476668"/>
          <a:ext cx="8229599" cy="61467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8583"/>
                <a:gridCol w="2740508"/>
                <a:gridCol w="2740508"/>
              </a:tblGrid>
              <a:tr h="614651">
                <a:tc rowSpan="9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Замена ошибочных ответов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№ задания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endParaRPr lang="ru-RU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8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3000" y="90872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Ответы на задания части 2</a:t>
            </a:r>
            <a:endParaRPr lang="ru-RU" sz="3200" dirty="0"/>
          </a:p>
          <a:p>
            <a:r>
              <a:rPr lang="ru-RU" sz="3200" dirty="0"/>
              <a:t>В заданиях с развернутым ответом части 2 записывается </a:t>
            </a:r>
            <a:r>
              <a:rPr lang="ru-RU" sz="3200" u="sng" dirty="0"/>
              <a:t>решение и ответ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endParaRPr lang="ru-RU" sz="3200" dirty="0"/>
          </a:p>
          <a:p>
            <a:r>
              <a:rPr lang="ru-RU" sz="3200" dirty="0"/>
              <a:t>Продолжение на обороте</a:t>
            </a:r>
          </a:p>
        </p:txBody>
      </p:sp>
    </p:spTree>
    <p:extLst>
      <p:ext uri="{BB962C8B-B14F-4D97-AF65-F5344CB8AC3E}">
        <p14:creationId xmlns:p14="http://schemas.microsoft.com/office/powerpoint/2010/main" val="22433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62440"/>
              </p:ext>
            </p:extLst>
          </p:nvPr>
        </p:nvGraphicFramePr>
        <p:xfrm>
          <a:off x="457200" y="548680"/>
          <a:ext cx="8147248" cy="56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845"/>
                <a:gridCol w="2059195"/>
                <a:gridCol w="1790604"/>
                <a:gridCol w="1790604"/>
              </a:tblGrid>
              <a:tr h="93655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3,85%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7,69%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15,38%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3,84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2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20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>
                <a:solidFill>
                  <a:srgbClr val="000000"/>
                </a:solidFill>
                <a:latin typeface="Arial" panose="020B0604020202020204" pitchFamily="34" charset="0"/>
              </a:rPr>
              <a:t>Апелляции рассматриваются ТКПК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130894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Минимальное количество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</a:t>
            </a:r>
            <a:r>
              <a:rPr lang="ru-RU" dirty="0" smtClean="0"/>
              <a:t>усский язык -15 баллов</a:t>
            </a:r>
          </a:p>
          <a:p>
            <a:r>
              <a:rPr lang="ru-RU" dirty="0" smtClean="0"/>
              <a:t>Математика – 8 баллов</a:t>
            </a:r>
          </a:p>
          <a:p>
            <a:r>
              <a:rPr lang="ru-RU" dirty="0" smtClean="0"/>
              <a:t>Физика – 10 баллов</a:t>
            </a:r>
          </a:p>
          <a:p>
            <a:r>
              <a:rPr lang="ru-RU" dirty="0" smtClean="0"/>
              <a:t>Химия – 9 баллов</a:t>
            </a:r>
          </a:p>
          <a:p>
            <a:r>
              <a:rPr lang="ru-RU" dirty="0" smtClean="0"/>
              <a:t>Биология – 13 баллов</a:t>
            </a:r>
          </a:p>
          <a:p>
            <a:r>
              <a:rPr lang="ru-RU" dirty="0" smtClean="0"/>
              <a:t>География – 12 баллов</a:t>
            </a:r>
          </a:p>
          <a:p>
            <a:r>
              <a:rPr lang="ru-RU" dirty="0" smtClean="0"/>
              <a:t>Обществознание – 15 баллов</a:t>
            </a:r>
          </a:p>
          <a:p>
            <a:r>
              <a:rPr lang="ru-RU" dirty="0" smtClean="0"/>
              <a:t>История – 13 баллов</a:t>
            </a:r>
          </a:p>
          <a:p>
            <a:r>
              <a:rPr lang="ru-RU" dirty="0" smtClean="0"/>
              <a:t>Литература – 7 баллов</a:t>
            </a:r>
          </a:p>
          <a:p>
            <a:r>
              <a:rPr lang="ru-RU" dirty="0" smtClean="0"/>
              <a:t>Информатика – 5 баллов</a:t>
            </a:r>
          </a:p>
          <a:p>
            <a:r>
              <a:rPr lang="ru-RU" dirty="0" err="1" smtClean="0"/>
              <a:t>Иностр</a:t>
            </a:r>
            <a:r>
              <a:rPr lang="ru-RU" dirty="0" smtClean="0"/>
              <a:t>. язык – 29 баллов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2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08D7-1E67-404A-882A-7C706EBBA314}" type="slidenum">
              <a:rPr lang="ru-RU"/>
              <a:pPr/>
              <a:t>22</a:t>
            </a:fld>
            <a:endParaRPr lang="ru-RU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dirty="0">
                <a:solidFill>
                  <a:srgbClr val="006600"/>
                </a:solidFill>
                <a:latin typeface="Arial" panose="020B0604020202020204" pitchFamily="34" charset="0"/>
              </a:rPr>
              <a:t>Повторная сдача ГИА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96300" cy="573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CC3300"/>
                </a:solidFill>
                <a:latin typeface="Arial" panose="020B0604020202020204" pitchFamily="34" charset="0"/>
              </a:rPr>
              <a:t>Получившие неудовлетворительный результат по одному из обязательных предметов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 явившиеся на экзамен по уважительной причине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 завершившие выполнение работы по уважительным причинам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Удовлетворена апелляция о нарушении установленного порядка проведения ГИА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Результаты аннулированы в случае выявления нарушения со стороны привлекаемых лиц</a:t>
            </a:r>
          </a:p>
          <a:p>
            <a:pPr marL="338138" indent="-338138" algn="ctr" fontAlgn="base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CC3300"/>
                </a:solidFill>
                <a:latin typeface="Arial" panose="020B0604020202020204" pitchFamily="34" charset="0"/>
              </a:rPr>
              <a:t>Повторная </a:t>
            </a:r>
            <a:r>
              <a:rPr lang="ru-RU" sz="3200" dirty="0">
                <a:solidFill>
                  <a:srgbClr val="CC3300"/>
                </a:solidFill>
                <a:latin typeface="Arial" panose="020B0604020202020204" pitchFamily="34" charset="0"/>
              </a:rPr>
              <a:t>сдача ГИА – </a:t>
            </a:r>
          </a:p>
          <a:p>
            <a:pPr marL="338138" indent="-338138" algn="ctr" fontAlgn="base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u="sng" dirty="0">
                <a:solidFill>
                  <a:srgbClr val="CC3300"/>
                </a:solidFill>
                <a:latin typeface="Arial" panose="020B0604020202020204" pitchFamily="34" charset="0"/>
              </a:rPr>
              <a:t>в той же форме</a:t>
            </a:r>
            <a:r>
              <a:rPr lang="ru-RU" sz="3200" dirty="0">
                <a:solidFill>
                  <a:srgbClr val="CC3300"/>
                </a:solidFill>
                <a:latin typeface="Arial" panose="020B0604020202020204" pitchFamily="34" charset="0"/>
              </a:rPr>
              <a:t>: ОГЭ, ГВЭ</a:t>
            </a:r>
          </a:p>
        </p:txBody>
      </p:sp>
    </p:spTree>
    <p:extLst>
      <p:ext uri="{BB962C8B-B14F-4D97-AF65-F5344CB8AC3E}">
        <p14:creationId xmlns:p14="http://schemas.microsoft.com/office/powerpoint/2010/main" val="3717583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320-CD86-4C55-8058-CD7433939E46}" type="slidenum">
              <a:rPr lang="ru-RU"/>
              <a:pPr/>
              <a:t>23</a:t>
            </a:fld>
            <a:endParaRPr lang="ru-RU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9713"/>
            <a:ext cx="8229600" cy="703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Не прошедшие ГИА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fontAlgn="base">
              <a:spcBef>
                <a:spcPts val="6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Обучающиеся: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не прошедшие ГИА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на ГИА неудовлетворительные результаты по обоим обязательным предметам 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повторно неудовлетворительный результат по одному из обязательных предметов</a:t>
            </a:r>
          </a:p>
          <a:p>
            <a:pPr marL="446088" lvl="1" indent="0" fontAlgn="base">
              <a:spcBef>
                <a:spcPts val="15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algn="ctr" fontAlgn="base">
              <a:spcBef>
                <a:spcPts val="60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CC3300"/>
                </a:solidFill>
                <a:latin typeface="Arial" panose="020B0604020202020204" pitchFamily="34" charset="0"/>
              </a:rPr>
              <a:t>имеют право пройти ГИА по соответствующим учебным предметам не </a:t>
            </a:r>
            <a:r>
              <a:rPr lang="ru-RU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ранее1 сентября текущего года</a:t>
            </a:r>
            <a:endParaRPr lang="ru-RU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95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CA87-35B5-4DE1-8AAF-7C06DA559AC8}" type="slidenum">
              <a:rPr lang="ru-RU"/>
              <a:pPr/>
              <a:t>24</a:t>
            </a:fld>
            <a:endParaRPr lang="ru-R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63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13787" cy="597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3333CC"/>
                </a:solidFill>
                <a:latin typeface="Arial" panose="020B0604020202020204" pitchFamily="34" charset="0"/>
              </a:rPr>
              <a:t>Итоговые отметки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не ниже удовлетворительных по всем предметам учебного плана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rgbClr val="3333CC"/>
                </a:solidFill>
                <a:latin typeface="Arial" panose="020B0604020202020204" pitchFamily="34" charset="0"/>
              </a:rPr>
              <a:t>Аттестат </a:t>
            </a:r>
            <a:r>
              <a:rPr lang="ru-RU" dirty="0">
                <a:solidFill>
                  <a:srgbClr val="3333CC"/>
                </a:solidFill>
                <a:latin typeface="Arial" panose="020B0604020202020204" pitchFamily="34" charset="0"/>
              </a:rPr>
              <a:t>об основном общем образовании с отличием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выдаётся выпускникам 9 класса, успешно прошедшим ГИА и имеющим </a:t>
            </a:r>
            <a:r>
              <a:rPr lang="ru-RU" dirty="0">
                <a:solidFill>
                  <a:srgbClr val="CC3300"/>
                </a:solidFill>
                <a:latin typeface="Arial" panose="020B0604020202020204" pitchFamily="34" charset="0"/>
              </a:rPr>
              <a:t>итоговые отметки "отлично"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по всем учебным предметам учебного плана,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изучавшимся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уровне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47149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93631"/>
              </p:ext>
            </p:extLst>
          </p:nvPr>
        </p:nvGraphicFramePr>
        <p:xfrm>
          <a:off x="251520" y="165388"/>
          <a:ext cx="8640960" cy="636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3312368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Естественно-математический профиль 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Углубленное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изучение математики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 и начала анализа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                                                    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                                          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5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России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Всеобщая история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-/1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-/1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ОБЖ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0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3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5200"/>
              </p:ext>
            </p:extLst>
          </p:nvPr>
        </p:nvGraphicFramePr>
        <p:xfrm>
          <a:off x="457200" y="476670"/>
          <a:ext cx="8219257" cy="590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002"/>
                <a:gridCol w="2077395"/>
                <a:gridCol w="1806430"/>
                <a:gridCol w="1806430"/>
              </a:tblGrid>
              <a:tr h="1202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22,7%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27,3%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1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2016 </a:t>
            </a: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47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Равные </a:t>
            </a: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условия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Организаторы в аудиториях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Независимые комиссии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Проверка обезличенных работ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ОВЗ – выбор формы сдачи экзаменов, создание специальных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288937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5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29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028599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А также предметы </a:t>
            </a: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по </a:t>
            </a: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выбору обучающихся по двум учебным предметам</a:t>
            </a:r>
            <a:endParaRPr 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6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1720" y="2636912"/>
            <a:ext cx="5544616" cy="2310505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4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ОГЭ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7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Допуск к ГИА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  <a:latin typeface="Arial" panose="020B0604020202020204" pitchFamily="34" charset="0"/>
              </a:rPr>
              <a:t>Пункт 9 </a:t>
            </a:r>
          </a:p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2205038"/>
            <a:ext cx="82804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</a:p>
          <a:p>
            <a:pPr algn="ctr">
              <a:buClrTx/>
              <a:buFontTx/>
              <a:buNone/>
            </a:pPr>
            <a:r>
              <a:rPr lang="ru-RU" sz="28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8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Сроки ГИА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22960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обязательные предметы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31 мая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Русский язык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июня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По выбору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обществознание, химия, информатика, литература  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26 мая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иностранные языки-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28 мая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география, история, биология, физика -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июня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-резерв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15 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			</a:t>
            </a:r>
            <a:endParaRPr lang="ru-RU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Начало всех экзаменов в 10.00 в МБОУ СШ №19</a:t>
            </a:r>
            <a:endParaRPr lang="ru-RU" sz="1400" dirty="0">
              <a:ea typeface="Calibri"/>
              <a:cs typeface="Times New Roman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9</a:t>
            </a:fld>
            <a:endParaRPr lang="ru-R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Лица, привлекаемые к проведению ЕГЭ: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Приказ о назначении</a:t>
            </a:r>
          </a:p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Участники ГИА: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распределения (осуществляют руководитель ППЭ и руководитель </a:t>
            </a:r>
            <a:r>
              <a:rPr lang="ru-RU" sz="2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ОО)</a:t>
            </a:r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986</Words>
  <Application>Microsoft Office PowerPoint</Application>
  <PresentationFormat>Экран (4:3)</PresentationFormat>
  <Paragraphs>327</Paragraphs>
  <Slides>25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ГИА-9 2016 год</vt:lpstr>
      <vt:lpstr>Перечень предметов ГИА</vt:lpstr>
      <vt:lpstr>Формы проведения</vt:lpstr>
      <vt:lpstr>Допуск к ГИА</vt:lpstr>
      <vt:lpstr>Сроки ГИА</vt:lpstr>
      <vt:lpstr>Допуск в ППЭ</vt:lpstr>
      <vt:lpstr>На столе участника:</vt:lpstr>
      <vt:lpstr>Время выполнения работы</vt:lpstr>
      <vt:lpstr>чем разрешено пользоваться </vt:lpstr>
      <vt:lpstr>чем разрешено пользоваться</vt:lpstr>
      <vt:lpstr>Презентация PowerPoint</vt:lpstr>
      <vt:lpstr>ОГЭ    </vt:lpstr>
      <vt:lpstr>Презентация PowerPoint</vt:lpstr>
      <vt:lpstr>Презентация PowerPoint</vt:lpstr>
      <vt:lpstr>Презентация PowerPoint</vt:lpstr>
      <vt:lpstr>Презентация PowerPoint</vt:lpstr>
      <vt:lpstr>Апелляции рассматриваются ТКПК</vt:lpstr>
      <vt:lpstr>Минимальное количество баллов</vt:lpstr>
      <vt:lpstr>Повторная сдача ГИА</vt:lpstr>
      <vt:lpstr>Не прошедшие ГИА</vt:lpstr>
      <vt:lpstr>Аттестат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24</cp:revision>
  <cp:lastPrinted>2015-04-21T13:19:36Z</cp:lastPrinted>
  <dcterms:created xsi:type="dcterms:W3CDTF">2014-04-14T12:33:02Z</dcterms:created>
  <dcterms:modified xsi:type="dcterms:W3CDTF">2016-10-19T12:22:53Z</dcterms:modified>
</cp:coreProperties>
</file>